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4" r:id="rId4"/>
    <p:sldId id="275" r:id="rId5"/>
    <p:sldId id="276" r:id="rId6"/>
    <p:sldId id="277" r:id="rId7"/>
    <p:sldId id="257" r:id="rId8"/>
    <p:sldId id="279" r:id="rId9"/>
    <p:sldId id="278" r:id="rId10"/>
    <p:sldId id="258" r:id="rId11"/>
    <p:sldId id="260" r:id="rId12"/>
    <p:sldId id="261" r:id="rId13"/>
    <p:sldId id="262" r:id="rId14"/>
    <p:sldId id="259" r:id="rId15"/>
    <p:sldId id="263" r:id="rId16"/>
    <p:sldId id="264" r:id="rId17"/>
    <p:sldId id="265" r:id="rId18"/>
    <p:sldId id="266" r:id="rId19"/>
    <p:sldId id="267" r:id="rId20"/>
    <p:sldId id="268" r:id="rId21"/>
    <p:sldId id="269" r:id="rId22"/>
    <p:sldId id="270" r:id="rId23"/>
    <p:sldId id="271" r:id="rId24"/>
    <p:sldId id="281" r:id="rId25"/>
    <p:sldId id="280"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7C1F2D-0621-4D26-8AD6-F5DBC40017E7}"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C1F2D-0621-4D26-8AD6-F5DBC40017E7}"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C1F2D-0621-4D26-8AD6-F5DBC40017E7}"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C1F2D-0621-4D26-8AD6-F5DBC40017E7}"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7C1F2D-0621-4D26-8AD6-F5DBC40017E7}"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7C1F2D-0621-4D26-8AD6-F5DBC40017E7}"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7C1F2D-0621-4D26-8AD6-F5DBC40017E7}" type="datetimeFigureOut">
              <a:rPr lang="en-US" smtClean="0"/>
              <a:pPr/>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7C1F2D-0621-4D26-8AD6-F5DBC40017E7}"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C1F2D-0621-4D26-8AD6-F5DBC40017E7}" type="datetimeFigureOut">
              <a:rPr lang="en-US" smtClean="0"/>
              <a:pPr/>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C1F2D-0621-4D26-8AD6-F5DBC40017E7}"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C1F2D-0621-4D26-8AD6-F5DBC40017E7}"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92459-FE81-459C-A32D-47788BD348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C1F2D-0621-4D26-8AD6-F5DBC40017E7}" type="datetimeFigureOut">
              <a:rPr lang="en-US" smtClean="0"/>
              <a:pPr/>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92459-FE81-459C-A32D-47788BD348F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mailto:saraoffice@p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udentaffairs.psu.edu/assessment/" TargetMode="Externa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Penn State Educational Programming Record (EPR) Guide</a:t>
            </a:r>
            <a:endParaRPr lang="en-US" dirty="0"/>
          </a:p>
        </p:txBody>
      </p:sp>
      <p:sp>
        <p:nvSpPr>
          <p:cNvPr id="3" name="Subtitle 2"/>
          <p:cNvSpPr>
            <a:spLocks noGrp="1"/>
          </p:cNvSpPr>
          <p:nvPr>
            <p:ph type="subTitle" idx="1"/>
          </p:nvPr>
        </p:nvSpPr>
        <p:spPr/>
        <p:txBody>
          <a:bodyPr/>
          <a:lstStyle/>
          <a:p>
            <a:r>
              <a:rPr lang="en-US" dirty="0" smtClean="0"/>
              <a:t>Updated </a:t>
            </a:r>
            <a:r>
              <a:rPr lang="en-US" dirty="0" smtClean="0"/>
              <a:t>May 2014</a:t>
            </a:r>
            <a:endParaRPr lang="en-US" dirty="0" smtClean="0"/>
          </a:p>
          <a:p>
            <a:r>
              <a:rPr lang="en-US" dirty="0" smtClean="0"/>
              <a:t>Penn State Student Affairs Research and Assessment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type="pic" idx="1"/>
          </p:nvPr>
        </p:nvPicPr>
        <p:blipFill>
          <a:blip r:embed="rId2" cstate="print"/>
          <a:srcRect t="-632" b="30759"/>
          <a:stretch>
            <a:fillRect/>
          </a:stretch>
        </p:blipFill>
        <p:spPr bwMode="auto">
          <a:xfrm>
            <a:off x="346075" y="76200"/>
            <a:ext cx="8451850" cy="4724400"/>
          </a:xfrm>
          <a:prstGeom prst="rect">
            <a:avLst/>
          </a:prstGeom>
          <a:noFill/>
          <a:ln w="9525">
            <a:noFill/>
            <a:miter lim="800000"/>
            <a:headEnd/>
            <a:tailEnd/>
          </a:ln>
        </p:spPr>
      </p:pic>
      <p:sp>
        <p:nvSpPr>
          <p:cNvPr id="6" name="Text Placeholder 5"/>
          <p:cNvSpPr>
            <a:spLocks noGrp="1"/>
          </p:cNvSpPr>
          <p:nvPr>
            <p:ph type="body" sz="half" idx="2"/>
          </p:nvPr>
        </p:nvSpPr>
        <p:spPr>
          <a:xfrm>
            <a:off x="152400" y="5105400"/>
            <a:ext cx="8839200" cy="1600200"/>
          </a:xfrm>
        </p:spPr>
        <p:txBody>
          <a:bodyPr>
            <a:normAutofit/>
          </a:bodyPr>
          <a:lstStyle/>
          <a:p>
            <a:r>
              <a:rPr lang="en-US" dirty="0" smtClean="0"/>
              <a:t>If you are an administrator in your unit, you will have the ability to add other users so that they may add entries to the EPR. Clicking on the “Users” tab will allow you to search (by ID, Campus, or Unit) in order to see if a person is already in the system, or you can add a user. Simply type in the individual’s user ID that you would like to add then click “Add User”. </a:t>
            </a:r>
            <a:endParaRPr lang="en-US" dirty="0"/>
          </a:p>
        </p:txBody>
      </p:sp>
      <p:sp>
        <p:nvSpPr>
          <p:cNvPr id="8" name="Oval 7"/>
          <p:cNvSpPr/>
          <p:nvPr/>
        </p:nvSpPr>
        <p:spPr>
          <a:xfrm>
            <a:off x="2057400" y="15240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23853"/>
          <a:stretch>
            <a:fillRect/>
          </a:stretch>
        </p:blipFill>
        <p:spPr bwMode="auto">
          <a:xfrm>
            <a:off x="342900" y="29051"/>
            <a:ext cx="8458200" cy="5152549"/>
          </a:xfrm>
          <a:prstGeom prst="rect">
            <a:avLst/>
          </a:prstGeom>
          <a:noFill/>
          <a:ln w="9525">
            <a:noFill/>
            <a:miter lim="800000"/>
            <a:headEnd/>
            <a:tailEnd/>
          </a:ln>
        </p:spPr>
      </p:pic>
      <p:sp>
        <p:nvSpPr>
          <p:cNvPr id="6" name="Text Placeholder 5"/>
          <p:cNvSpPr>
            <a:spLocks noGrp="1"/>
          </p:cNvSpPr>
          <p:nvPr>
            <p:ph type="body" sz="half" idx="2"/>
          </p:nvPr>
        </p:nvSpPr>
        <p:spPr>
          <a:xfrm>
            <a:off x="152400" y="5257800"/>
            <a:ext cx="8839200" cy="1600200"/>
          </a:xfrm>
        </p:spPr>
        <p:txBody>
          <a:bodyPr>
            <a:normAutofit lnSpcReduction="10000"/>
          </a:bodyPr>
          <a:lstStyle/>
          <a:p>
            <a:r>
              <a:rPr lang="en-US" dirty="0" smtClean="0"/>
              <a:t>On the next page you will need to check the box  for “Reporter” under “Roles”. In addition, you need to select the appropriate Campus and Unit for the user. Individuals can be assigned as reporters to multiple units if it is appropriate. Once the appropriate unit or units are selected, click on “Update User”. This will take you back to the main “Users” screen. </a:t>
            </a:r>
          </a:p>
          <a:p>
            <a:endParaRPr lang="en-US" dirty="0"/>
          </a:p>
          <a:p>
            <a:r>
              <a:rPr lang="en-US" dirty="0" smtClean="0"/>
              <a:t>Users may also be added and not given reporter privileges. Doing so will add those individuals to the drop-down menu for selecting presenters when you create a new record, which is described below. </a:t>
            </a:r>
            <a:endParaRPr lang="en-US" dirty="0"/>
          </a:p>
        </p:txBody>
      </p:sp>
      <p:sp>
        <p:nvSpPr>
          <p:cNvPr id="8" name="Oval 7"/>
          <p:cNvSpPr/>
          <p:nvPr/>
        </p:nvSpPr>
        <p:spPr>
          <a:xfrm>
            <a:off x="1483056" y="3608696"/>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Entries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b="29688"/>
          <a:stretch>
            <a:fillRect/>
          </a:stretch>
        </p:blipFill>
        <p:spPr bwMode="auto">
          <a:xfrm>
            <a:off x="228600" y="-1"/>
            <a:ext cx="8686800" cy="4886325"/>
          </a:xfrm>
          <a:prstGeom prst="rect">
            <a:avLst/>
          </a:prstGeom>
          <a:noFill/>
          <a:ln w="9525">
            <a:noFill/>
            <a:miter lim="800000"/>
            <a:headEnd/>
            <a:tailEnd/>
          </a:ln>
        </p:spPr>
      </p:pic>
      <p:sp>
        <p:nvSpPr>
          <p:cNvPr id="6" name="Text Placeholder 5"/>
          <p:cNvSpPr>
            <a:spLocks noGrp="1"/>
          </p:cNvSpPr>
          <p:nvPr>
            <p:ph type="body" sz="half" idx="2"/>
          </p:nvPr>
        </p:nvSpPr>
        <p:spPr>
          <a:xfrm>
            <a:off x="152400" y="5181600"/>
            <a:ext cx="8839200" cy="804862"/>
          </a:xfrm>
        </p:spPr>
        <p:txBody>
          <a:bodyPr/>
          <a:lstStyle/>
          <a:p>
            <a:r>
              <a:rPr lang="en-US" dirty="0" smtClean="0"/>
              <a:t>When you are ready to add an entry for an upcoming or past event, hover your mouse over the “EPR Entries” tab, then click on “Add New Entry”. </a:t>
            </a:r>
            <a:endParaRPr lang="en-US" dirty="0"/>
          </a:p>
        </p:txBody>
      </p:sp>
      <p:sp>
        <p:nvSpPr>
          <p:cNvPr id="8" name="Oval 7"/>
          <p:cNvSpPr/>
          <p:nvPr/>
        </p:nvSpPr>
        <p:spPr>
          <a:xfrm>
            <a:off x="1295400" y="1828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b="36839"/>
          <a:stretch>
            <a:fillRect/>
          </a:stretch>
        </p:blipFill>
        <p:spPr bwMode="auto">
          <a:xfrm>
            <a:off x="609600" y="34290"/>
            <a:ext cx="7924800" cy="4004310"/>
          </a:xfrm>
          <a:prstGeom prst="rect">
            <a:avLst/>
          </a:prstGeom>
          <a:noFill/>
          <a:ln w="9525">
            <a:noFill/>
            <a:miter lim="800000"/>
            <a:headEnd/>
            <a:tailEnd/>
          </a:ln>
        </p:spPr>
      </p:pic>
      <p:sp>
        <p:nvSpPr>
          <p:cNvPr id="6" name="Text Placeholder 5"/>
          <p:cNvSpPr>
            <a:spLocks noGrp="1"/>
          </p:cNvSpPr>
          <p:nvPr>
            <p:ph type="body" sz="half" idx="2"/>
          </p:nvPr>
        </p:nvSpPr>
        <p:spPr>
          <a:xfrm>
            <a:off x="152400" y="4419600"/>
            <a:ext cx="8839200" cy="2438400"/>
          </a:xfrm>
        </p:spPr>
        <p:txBody>
          <a:bodyPr>
            <a:normAutofit/>
          </a:bodyPr>
          <a:lstStyle/>
          <a:p>
            <a:pPr>
              <a:buFont typeface="Arial" pitchFamily="34" charset="0"/>
              <a:buChar char="•"/>
            </a:pPr>
            <a:r>
              <a:rPr lang="en-US" dirty="0" smtClean="0"/>
              <a:t> On the new record page you will see that you can identify the units involved. The units you are identified with should appear by default. If other units were involved in the event you can check the “Show All Campus/Units” box and select all of the relevant units. </a:t>
            </a:r>
          </a:p>
          <a:p>
            <a:pPr>
              <a:buFont typeface="Arial" pitchFamily="34" charset="0"/>
              <a:buChar char="•"/>
            </a:pPr>
            <a:r>
              <a:rPr lang="en-US" dirty="0"/>
              <a:t> </a:t>
            </a:r>
            <a:r>
              <a:rPr lang="en-US" dirty="0" smtClean="0"/>
              <a:t>In the “Program Details” section you will select from the drop-down menu what type of program it was. The link to the descriptions will help you select the appropriate program type.  Next give the event a title and indicate the date. Lastly indicate if the event was part of an existing program series. If it is part of a new program series the directions below will guide you in creating a new program series that will be added to this menu. </a:t>
            </a:r>
          </a:p>
          <a:p>
            <a:pPr>
              <a:buFont typeface="Arial" pitchFamily="34" charset="0"/>
              <a:buChar char="•"/>
            </a:pPr>
            <a:r>
              <a:rPr lang="en-US" dirty="0"/>
              <a:t> </a:t>
            </a:r>
            <a:r>
              <a:rPr lang="en-US" dirty="0" smtClean="0"/>
              <a:t>Note that if you select Presentation/Workshop, instead of a title you will be presented with another drop down menu that contains all of the active workshops identified in the EPR. If your workshop has not been added yet, follow the instructions below on creating new workshops.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57031"/>
          <a:stretch>
            <a:fillRect/>
          </a:stretch>
        </p:blipFill>
        <p:spPr bwMode="auto">
          <a:xfrm>
            <a:off x="228599" y="152400"/>
            <a:ext cx="8534401" cy="2933701"/>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b="57813"/>
          <a:stretch>
            <a:fillRect/>
          </a:stretch>
        </p:blipFill>
        <p:spPr bwMode="auto">
          <a:xfrm>
            <a:off x="228600" y="2895600"/>
            <a:ext cx="8534400" cy="2880360"/>
          </a:xfrm>
          <a:prstGeom prst="rect">
            <a:avLst/>
          </a:prstGeom>
          <a:noFill/>
          <a:ln w="9525">
            <a:noFill/>
            <a:miter lim="800000"/>
            <a:headEnd/>
            <a:tailEnd/>
          </a:ln>
        </p:spPr>
      </p:pic>
      <p:sp>
        <p:nvSpPr>
          <p:cNvPr id="6" name="Text Placeholder 5"/>
          <p:cNvSpPr>
            <a:spLocks noGrp="1"/>
          </p:cNvSpPr>
          <p:nvPr>
            <p:ph type="body" sz="half" idx="2"/>
          </p:nvPr>
        </p:nvSpPr>
        <p:spPr>
          <a:xfrm>
            <a:off x="152400" y="5791200"/>
            <a:ext cx="8839200" cy="990600"/>
          </a:xfrm>
        </p:spPr>
        <p:txBody>
          <a:bodyPr>
            <a:normAutofit/>
          </a:bodyPr>
          <a:lstStyle/>
          <a:p>
            <a:r>
              <a:rPr lang="en-US" dirty="0" smtClean="0"/>
              <a:t>The next section asks you to identify who the presenter(s) is/are.  Under the drop-down menu you will find all of the users associated with your unit. Select  a user that was a presenter then click “Add User”. Repeat this step for each of the presenters. If the presenter is not in your unit you can search by user ID. If a presenter does not have a Penn State user ID, click on “Can’t find presenter? Add Other” to reveal a text box where you can type in the names of presenters. </a:t>
            </a:r>
            <a:endParaRPr lang="en-US" dirty="0"/>
          </a:p>
        </p:txBody>
      </p:sp>
      <p:sp>
        <p:nvSpPr>
          <p:cNvPr id="7" name="Oval 6"/>
          <p:cNvSpPr/>
          <p:nvPr/>
        </p:nvSpPr>
        <p:spPr>
          <a:xfrm>
            <a:off x="2971800" y="4800600"/>
            <a:ext cx="2819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0" y="5105400"/>
            <a:ext cx="1981200" cy="584775"/>
          </a:xfrm>
          <a:prstGeom prst="rect">
            <a:avLst/>
          </a:prstGeom>
          <a:noFill/>
        </p:spPr>
        <p:txBody>
          <a:bodyPr wrap="square" rtlCol="0">
            <a:spAutoFit/>
          </a:bodyPr>
          <a:lstStyle/>
          <a:p>
            <a:r>
              <a:rPr lang="en-US" sz="1600" dirty="0" smtClean="0">
                <a:solidFill>
                  <a:srgbClr val="FF0000"/>
                </a:solidFill>
              </a:rPr>
              <a:t>Presenter successfully added</a:t>
            </a:r>
            <a:endParaRPr lang="en-US" sz="16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4267200"/>
            <a:ext cx="8839200" cy="2438400"/>
          </a:xfrm>
        </p:spPr>
        <p:txBody>
          <a:bodyPr>
            <a:normAutofit/>
          </a:bodyPr>
          <a:lstStyle/>
          <a:p>
            <a:pPr>
              <a:buFont typeface="Arial" pitchFamily="34" charset="0"/>
              <a:buChar char="•"/>
            </a:pPr>
            <a:r>
              <a:rPr lang="en-US" dirty="0"/>
              <a:t> </a:t>
            </a:r>
            <a:r>
              <a:rPr lang="en-US" dirty="0" smtClean="0"/>
              <a:t>Under “Program Attributes” you will first identify the Method of Assessment (Unit Form, Other, or None). Next, select the mode of presentation (click on  “Mode Definitions” to help determine which mode is most appropriate). For attendance indicate if a card swipe was used and indicate how many people attended. Estimate if exact numbers are not known and if the event has not happened yet, return to edit the entry after the event in order to provide attendance figures.  Indicate the primary audience (Faculty/Staff, Students, or Other) then select yes on the appropriate line or lines if the event occurred in the classroom, was part of the Penn State Reads program, covers topics related to diversity, or covers topics related to sustainability. </a:t>
            </a:r>
          </a:p>
          <a:p>
            <a:pPr>
              <a:buFont typeface="Arial" pitchFamily="34" charset="0"/>
              <a:buChar char="•"/>
            </a:pPr>
            <a:r>
              <a:rPr lang="en-US" dirty="0"/>
              <a:t> </a:t>
            </a:r>
            <a:r>
              <a:rPr lang="en-US" dirty="0" smtClean="0"/>
              <a:t>In the last section check off any relevant areas of compliance training/education the event is relevant to. Click on the “Compliance Category Descriptions” to help determine if your event is relevant to any of the topics. Select all that apply. </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567" r="1268" b="10000"/>
          <a:stretch/>
        </p:blipFill>
        <p:spPr bwMode="auto">
          <a:xfrm>
            <a:off x="495300" y="107109"/>
            <a:ext cx="8153400" cy="409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Entries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4267200"/>
            <a:ext cx="8839200" cy="2438400"/>
          </a:xfrm>
        </p:spPr>
        <p:txBody>
          <a:bodyPr>
            <a:normAutofit/>
          </a:bodyPr>
          <a:lstStyle/>
          <a:p>
            <a:r>
              <a:rPr lang="en-US" dirty="0" smtClean="0"/>
              <a:t>Once you click “Submit” on a new entry you will be taken to your entries page. You should now see the entry you created on that page.  Clicking on “Select” will bring you bring you to a page that displays the information for that entry. At the bottom of that page you can click on “Edit” to change any of the information about the event. This should be done if you created the entry prior to the event and need to update that estimate after the event has happened. </a:t>
            </a:r>
            <a:endParaRPr lang="en-US" dirty="0"/>
          </a:p>
        </p:txBody>
      </p:sp>
      <p:pic>
        <p:nvPicPr>
          <p:cNvPr id="6146" name="Picture 2"/>
          <p:cNvPicPr>
            <a:picLocks noChangeAspect="1" noChangeArrowheads="1"/>
          </p:cNvPicPr>
          <p:nvPr/>
        </p:nvPicPr>
        <p:blipFill>
          <a:blip r:embed="rId2" cstate="print"/>
          <a:srcRect b="48438"/>
          <a:stretch>
            <a:fillRect/>
          </a:stretch>
        </p:blipFill>
        <p:spPr bwMode="auto">
          <a:xfrm>
            <a:off x="304800" y="152400"/>
            <a:ext cx="8670636" cy="35766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Workshops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EPR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Educational Programming Record (EPR) is an electronic system for cataloguing all educational events conducted by Student Affairs units across the entire university system. </a:t>
            </a:r>
          </a:p>
          <a:p>
            <a:r>
              <a:rPr lang="en-US" dirty="0" smtClean="0"/>
              <a:t>The system is a convenient way to keep track of attendance, types of programming offered, topics covered, and mandatory compliance offerings. </a:t>
            </a:r>
          </a:p>
          <a:p>
            <a:r>
              <a:rPr lang="en-US" dirty="0" smtClean="0"/>
              <a:t>The following slides will walk you through how to record information in the EPR including adding users, entries, workshops, and program series.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4267200"/>
            <a:ext cx="8839200" cy="2438400"/>
          </a:xfrm>
        </p:spPr>
        <p:txBody>
          <a:bodyPr>
            <a:normAutofit/>
          </a:bodyPr>
          <a:lstStyle/>
          <a:p>
            <a:r>
              <a:rPr lang="en-US" dirty="0" smtClean="0"/>
              <a:t>As stated in the descriptions of the program types, workshops are more content-structured than information sessions and community building activities. There are (or can be) stated learning outcomes based on the workshop content including activities and discussion. Workshops would include programs such as straight talks, resume writing, and stress management.</a:t>
            </a:r>
          </a:p>
          <a:p>
            <a:endParaRPr lang="en-US" dirty="0" smtClean="0"/>
          </a:p>
          <a:p>
            <a:r>
              <a:rPr lang="en-US" dirty="0" smtClean="0"/>
              <a:t>If your workshop is not already in the system you will need to add it prior to adding any event entries for it. Hover your mouse over the “Workshops” tab, then click on “Add New Workshop”. </a:t>
            </a:r>
            <a:endParaRPr lang="en-US" dirty="0"/>
          </a:p>
        </p:txBody>
      </p:sp>
      <p:pic>
        <p:nvPicPr>
          <p:cNvPr id="7170" name="Picture 2"/>
          <p:cNvPicPr>
            <a:picLocks noChangeAspect="1" noChangeArrowheads="1"/>
          </p:cNvPicPr>
          <p:nvPr/>
        </p:nvPicPr>
        <p:blipFill>
          <a:blip r:embed="rId2" cstate="print"/>
          <a:srcRect b="45313"/>
          <a:stretch>
            <a:fillRect/>
          </a:stretch>
        </p:blipFill>
        <p:spPr bwMode="auto">
          <a:xfrm>
            <a:off x="247650" y="52387"/>
            <a:ext cx="8648700" cy="378380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5257800"/>
            <a:ext cx="8839200" cy="1447800"/>
          </a:xfrm>
        </p:spPr>
        <p:txBody>
          <a:bodyPr>
            <a:normAutofit lnSpcReduction="10000"/>
          </a:bodyPr>
          <a:lstStyle/>
          <a:p>
            <a:r>
              <a:rPr lang="en-US" dirty="0" smtClean="0"/>
              <a:t>When you create a workshop, it will be associated with units. As with adding a new record, your unit should be shown by default, but you can expand this to show all units. Select all relevant units involved in conducting the workshop. If it is an active workshop, be sure to check the “Active” box. Also , remember to deactivate any workshops that are no longer being offered. </a:t>
            </a:r>
          </a:p>
          <a:p>
            <a:endParaRPr lang="en-US" dirty="0"/>
          </a:p>
          <a:p>
            <a:r>
              <a:rPr lang="en-US" dirty="0" smtClean="0"/>
              <a:t>The rest of the fields on the workshop page are self-explanatory. </a:t>
            </a:r>
            <a:endParaRPr lang="en-US" dirty="0"/>
          </a:p>
        </p:txBody>
      </p:sp>
      <p:pic>
        <p:nvPicPr>
          <p:cNvPr id="8194" name="Picture 2"/>
          <p:cNvPicPr>
            <a:picLocks noChangeAspect="1" noChangeArrowheads="1"/>
          </p:cNvPicPr>
          <p:nvPr/>
        </p:nvPicPr>
        <p:blipFill>
          <a:blip r:embed="rId2" cstate="print"/>
          <a:srcRect t="9375" b="3906"/>
          <a:stretch>
            <a:fillRect/>
          </a:stretch>
        </p:blipFill>
        <p:spPr bwMode="auto">
          <a:xfrm>
            <a:off x="952500" y="152400"/>
            <a:ext cx="7239000" cy="502205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Program Series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5257800"/>
            <a:ext cx="8839200" cy="1447800"/>
          </a:xfrm>
        </p:spPr>
        <p:txBody>
          <a:bodyPr>
            <a:normAutofit/>
          </a:bodyPr>
          <a:lstStyle/>
          <a:p>
            <a:r>
              <a:rPr lang="en-US" dirty="0" smtClean="0"/>
              <a:t>If your unit has events that are part of a Program Series and it is not yet in the system you will need to click on the “Program Series” tab. Then you just need to simple type the name of the series and click  “Add”. The program series should then be available in the appropriate drop-down menu when you create a </a:t>
            </a:r>
            <a:r>
              <a:rPr lang="en-US" smtClean="0"/>
              <a:t>new entry. </a:t>
            </a:r>
            <a:endParaRPr lang="en-US" dirty="0"/>
          </a:p>
        </p:txBody>
      </p:sp>
      <p:pic>
        <p:nvPicPr>
          <p:cNvPr id="9218" name="Picture 2"/>
          <p:cNvPicPr>
            <a:picLocks noChangeAspect="1" noChangeArrowheads="1"/>
          </p:cNvPicPr>
          <p:nvPr/>
        </p:nvPicPr>
        <p:blipFill>
          <a:blip r:embed="rId2" cstate="print"/>
          <a:srcRect b="58594"/>
          <a:stretch>
            <a:fillRect/>
          </a:stretch>
        </p:blipFill>
        <p:spPr bwMode="auto">
          <a:xfrm>
            <a:off x="201283" y="304800"/>
            <a:ext cx="8741434" cy="2895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4077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5257800"/>
            <a:ext cx="8839200" cy="1447800"/>
          </a:xfrm>
        </p:spPr>
        <p:txBody>
          <a:bodyPr>
            <a:normAutofit/>
          </a:bodyPr>
          <a:lstStyle/>
          <a:p>
            <a:r>
              <a:rPr lang="en-US" dirty="0" smtClean="0"/>
              <a:t>Under the Export tab, select the unit or units you want to retrieve data about. </a:t>
            </a:r>
            <a:r>
              <a:rPr lang="en-US" dirty="0" smtClean="0"/>
              <a:t>Enter the date range of the programming you need. If desired click on a compliance category (note that selecting more than one currently uses an ‘and’ operator so if you are interested in multiple categories you should </a:t>
            </a:r>
            <a:r>
              <a:rPr lang="en-US" dirty="0"/>
              <a:t> </a:t>
            </a:r>
            <a:r>
              <a:rPr lang="en-US" dirty="0" smtClean="0"/>
              <a:t>export data multiple times. This is in the process of being changed.) Click “Search”. This will bring up a preview of the programs that meet your criteria. Click “Export Results” and you will be prompted to save or open the resulting Excel file. </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775" b="10000"/>
          <a:stretch/>
        </p:blipFill>
        <p:spPr bwMode="auto">
          <a:xfrm>
            <a:off x="266700" y="152400"/>
            <a:ext cx="8610600" cy="437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0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a:t>
            </a:r>
            <a:endParaRPr lang="en-US" dirty="0"/>
          </a:p>
        </p:txBody>
      </p:sp>
      <p:sp>
        <p:nvSpPr>
          <p:cNvPr id="3" name="Content Placeholder 2"/>
          <p:cNvSpPr>
            <a:spLocks noGrp="1"/>
          </p:cNvSpPr>
          <p:nvPr>
            <p:ph idx="1"/>
          </p:nvPr>
        </p:nvSpPr>
        <p:spPr/>
        <p:txBody>
          <a:bodyPr/>
          <a:lstStyle/>
          <a:p>
            <a:pPr algn="ctr">
              <a:buNone/>
            </a:pPr>
            <a:r>
              <a:rPr lang="en-US" dirty="0" smtClean="0"/>
              <a:t>If you need further assistance with using the EPR you can contact the SARA office:</a:t>
            </a:r>
          </a:p>
          <a:p>
            <a:pPr algn="ctr">
              <a:buNone/>
            </a:pPr>
            <a:r>
              <a:rPr lang="en-US" dirty="0" smtClean="0">
                <a:hlinkClick r:id="rId2"/>
              </a:rPr>
              <a:t>saraoffice@psu.edu</a:t>
            </a:r>
            <a:endParaRPr lang="en-US" dirty="0" smtClean="0"/>
          </a:p>
          <a:p>
            <a:pPr algn="ctr">
              <a:buNone/>
            </a:pPr>
            <a:r>
              <a:rPr lang="en-US" dirty="0" smtClean="0"/>
              <a:t>814-863-1809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misconceptions</a:t>
            </a:r>
            <a:endParaRPr lang="en-US" dirty="0"/>
          </a:p>
        </p:txBody>
      </p:sp>
      <p:sp>
        <p:nvSpPr>
          <p:cNvPr id="3" name="Content Placeholder 2"/>
          <p:cNvSpPr>
            <a:spLocks noGrp="1"/>
          </p:cNvSpPr>
          <p:nvPr>
            <p:ph idx="1"/>
          </p:nvPr>
        </p:nvSpPr>
        <p:spPr>
          <a:xfrm>
            <a:off x="457200" y="1447800"/>
            <a:ext cx="8229600" cy="3733800"/>
          </a:xfrm>
        </p:spPr>
        <p:txBody>
          <a:bodyPr/>
          <a:lstStyle/>
          <a:p>
            <a:pPr>
              <a:buClrTx/>
            </a:pPr>
            <a:r>
              <a:rPr lang="en-US" dirty="0" smtClean="0"/>
              <a:t>The EPR is used as some sort of productivity measure to compare units.</a:t>
            </a:r>
          </a:p>
          <a:p>
            <a:pPr lvl="1"/>
            <a:r>
              <a:rPr lang="en-US" dirty="0" smtClean="0"/>
              <a:t>This is false. The mission and goals of each unit are unique and such comparisons would be both misleading and ineffective.</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98080" cy="1143000"/>
          </a:xfrm>
        </p:spPr>
        <p:txBody>
          <a:bodyPr/>
          <a:lstStyle/>
          <a:p>
            <a:pPr algn="l"/>
            <a:r>
              <a:rPr lang="en-US" dirty="0" smtClean="0"/>
              <a:t>Why was the EPR developed?</a:t>
            </a:r>
            <a:endParaRPr lang="en-US" dirty="0"/>
          </a:p>
        </p:txBody>
      </p:sp>
      <p:sp>
        <p:nvSpPr>
          <p:cNvPr id="3" name="Content Placeholder 2"/>
          <p:cNvSpPr>
            <a:spLocks noGrp="1"/>
          </p:cNvSpPr>
          <p:nvPr>
            <p:ph idx="1"/>
          </p:nvPr>
        </p:nvSpPr>
        <p:spPr>
          <a:xfrm>
            <a:off x="1295400" y="1447800"/>
            <a:ext cx="7498080" cy="1676400"/>
          </a:xfrm>
        </p:spPr>
        <p:txBody>
          <a:bodyPr/>
          <a:lstStyle/>
          <a:p>
            <a:pPr>
              <a:buClrTx/>
              <a:buSzPct val="100000"/>
              <a:buFont typeface="Arial" pitchFamily="34" charset="0"/>
              <a:buChar char="•"/>
            </a:pPr>
            <a:r>
              <a:rPr lang="en-US" dirty="0" smtClean="0"/>
              <a:t>The EPR was developed to provide a single easy-to-use system </a:t>
            </a:r>
            <a:r>
              <a:rPr lang="en-US" u="sng" dirty="0" smtClean="0"/>
              <a:t>for units </a:t>
            </a:r>
            <a:r>
              <a:rPr lang="en-US" dirty="0" smtClean="0"/>
              <a:t>to keep track of their programming efforts.</a:t>
            </a:r>
            <a:endParaRPr lang="en-US" dirty="0"/>
          </a:p>
        </p:txBody>
      </p:sp>
      <p:sp>
        <p:nvSpPr>
          <p:cNvPr id="6" name="Title 1"/>
          <p:cNvSpPr txBox="1">
            <a:spLocks/>
          </p:cNvSpPr>
          <p:nvPr/>
        </p:nvSpPr>
        <p:spPr>
          <a:xfrm>
            <a:off x="822960" y="3124200"/>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What is</a:t>
            </a:r>
            <a:r>
              <a:rPr kumimoji="0" lang="en-US" sz="43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it NOT!</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2"/>
          <p:cNvSpPr txBox="1">
            <a:spLocks/>
          </p:cNvSpPr>
          <p:nvPr/>
        </p:nvSpPr>
        <p:spPr>
          <a:xfrm>
            <a:off x="1295400" y="4297362"/>
            <a:ext cx="7498080" cy="1676400"/>
          </a:xfrm>
          <a:prstGeom prst="rect">
            <a:avLst/>
          </a:prstGeom>
        </p:spPr>
        <p:txBody>
          <a:bodyPr>
            <a:normAutofit/>
          </a:bodyPr>
          <a:lstStyle/>
          <a:p>
            <a:pPr marL="342900" lvl="0" indent="-342900">
              <a:spcBef>
                <a:spcPct val="20000"/>
              </a:spcBef>
              <a:buFont typeface="Arial" pitchFamily="34" charset="0"/>
              <a:buChar char="•"/>
              <a:defRPr/>
            </a:pPr>
            <a:r>
              <a:rPr lang="en-US" sz="3200" dirty="0"/>
              <a:t>It is </a:t>
            </a:r>
            <a:r>
              <a:rPr lang="en-US" sz="3200" u="sng" dirty="0"/>
              <a:t>not</a:t>
            </a:r>
            <a:r>
              <a:rPr lang="en-US" sz="3200" dirty="0"/>
              <a:t> an oversight tool to make sure that you are offering some pre-determined number/type of </a:t>
            </a:r>
            <a:r>
              <a:rPr lang="en-US" sz="3200" dirty="0" smtClean="0"/>
              <a:t>programs.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Whose job is it? Your unit decides.</a:t>
            </a:r>
            <a:endParaRPr lang="en-US" dirty="0"/>
          </a:p>
        </p:txBody>
      </p:sp>
      <p:sp>
        <p:nvSpPr>
          <p:cNvPr id="5" name="Content Placeholder 4"/>
          <p:cNvSpPr>
            <a:spLocks noGrp="1"/>
          </p:cNvSpPr>
          <p:nvPr>
            <p:ph idx="1"/>
          </p:nvPr>
        </p:nvSpPr>
        <p:spPr/>
        <p:txBody>
          <a:bodyPr>
            <a:normAutofit fontScale="92500" lnSpcReduction="10000"/>
          </a:bodyPr>
          <a:lstStyle/>
          <a:p>
            <a:pPr>
              <a:buClrTx/>
            </a:pPr>
            <a:r>
              <a:rPr lang="en-US" dirty="0" smtClean="0"/>
              <a:t>Some units assign one person to complete this task for everyone, and others ask each individual staff member to enter his/her own educational programs.</a:t>
            </a:r>
          </a:p>
          <a:p>
            <a:pPr>
              <a:buClrTx/>
            </a:pPr>
            <a:r>
              <a:rPr lang="en-US" dirty="0" smtClean="0"/>
              <a:t>The important things are:</a:t>
            </a:r>
          </a:p>
          <a:p>
            <a:pPr lvl="1">
              <a:buClrTx/>
              <a:buSzPct val="80000"/>
            </a:pPr>
            <a:r>
              <a:rPr lang="en-US" dirty="0" smtClean="0"/>
              <a:t>That you identify the person(s) responsible</a:t>
            </a:r>
          </a:p>
          <a:p>
            <a:pPr lvl="1">
              <a:buClrTx/>
              <a:buSzPct val="80000"/>
            </a:pPr>
            <a:r>
              <a:rPr lang="en-US" dirty="0" smtClean="0"/>
              <a:t>That your unit’s programs are entered consistently and on a regular basis (how regularly depends on how many programs your unit offers; for some this might be weekly, and for others monthly may suffice)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a:xfrm>
            <a:off x="1435608" y="1447800"/>
            <a:ext cx="5498592" cy="4800600"/>
          </a:xfrm>
        </p:spPr>
        <p:txBody>
          <a:bodyPr>
            <a:normAutofit/>
          </a:bodyPr>
          <a:lstStyle/>
          <a:p>
            <a:r>
              <a:rPr lang="en-US" dirty="0" smtClean="0"/>
              <a:t>Because we’re going to illustrate every little step in  program entry, this process appears much more time consuming than it actually is.</a:t>
            </a:r>
            <a:br>
              <a:rPr lang="en-US" dirty="0" smtClean="0"/>
            </a:br>
            <a:endParaRPr lang="en-US" dirty="0" smtClean="0"/>
          </a:p>
          <a:p>
            <a:r>
              <a:rPr lang="en-US" dirty="0" smtClean="0"/>
              <a:t>It only takes a minute or two to add a program to the EPR. </a:t>
            </a:r>
            <a:endParaRPr lang="en-US" dirty="0"/>
          </a:p>
        </p:txBody>
      </p:sp>
      <p:pic>
        <p:nvPicPr>
          <p:cNvPr id="1029" name="Picture 5" descr="C:\Documents and Settings\bjh17\Local Settings\Temporary Internet Files\Content.IE5\WYX58LA5\MP900262845[1].jpg"/>
          <p:cNvPicPr>
            <a:picLocks noChangeAspect="1" noChangeArrowheads="1"/>
          </p:cNvPicPr>
          <p:nvPr/>
        </p:nvPicPr>
        <p:blipFill>
          <a:blip r:embed="rId2" cstate="print"/>
          <a:srcRect/>
          <a:stretch>
            <a:fillRect/>
          </a:stretch>
        </p:blipFill>
        <p:spPr bwMode="auto">
          <a:xfrm>
            <a:off x="7397546" y="1143000"/>
            <a:ext cx="140817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C:\Documents and Settings\bjh17\Local Settings\Temporary Internet Files\Content.IE5\WMJSL25M\MP910221072[1].jpg"/>
          <p:cNvPicPr>
            <a:picLocks noChangeAspect="1" noChangeArrowheads="1"/>
          </p:cNvPicPr>
          <p:nvPr/>
        </p:nvPicPr>
        <p:blipFill>
          <a:blip r:embed="rId3" cstate="print"/>
          <a:srcRect l="32432" r="5405"/>
          <a:stretch>
            <a:fillRect/>
          </a:stretch>
        </p:blipFill>
        <p:spPr bwMode="auto">
          <a:xfrm>
            <a:off x="7391400" y="4459070"/>
            <a:ext cx="1420468" cy="1676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7506920" y="3352800"/>
            <a:ext cx="1189428" cy="369332"/>
          </a:xfrm>
          <a:prstGeom prst="rect">
            <a:avLst/>
          </a:prstGeom>
          <a:noFill/>
        </p:spPr>
        <p:txBody>
          <a:bodyPr wrap="none" rtlCol="0">
            <a:spAutoFit/>
          </a:bodyPr>
          <a:lstStyle/>
          <a:p>
            <a:r>
              <a:rPr lang="en-US" dirty="0" smtClean="0"/>
              <a:t>Perception</a:t>
            </a:r>
            <a:endParaRPr lang="en-US" dirty="0"/>
          </a:p>
        </p:txBody>
      </p:sp>
      <p:sp>
        <p:nvSpPr>
          <p:cNvPr id="12" name="TextBox 11"/>
          <p:cNvSpPr txBox="1"/>
          <p:nvPr/>
        </p:nvSpPr>
        <p:spPr>
          <a:xfrm>
            <a:off x="7695113" y="6211669"/>
            <a:ext cx="813043" cy="646331"/>
          </a:xfrm>
          <a:prstGeom prst="rect">
            <a:avLst/>
          </a:prstGeom>
          <a:noFill/>
        </p:spPr>
        <p:txBody>
          <a:bodyPr wrap="none" rtlCol="0">
            <a:spAutoFit/>
          </a:bodyPr>
          <a:lstStyle/>
          <a:p>
            <a:r>
              <a:rPr lang="en-US" dirty="0" smtClean="0"/>
              <a:t>Reality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the EPR</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125" t="10156" r="20000" b="43750"/>
          <a:stretch>
            <a:fillRect/>
          </a:stretch>
        </p:blipFill>
        <p:spPr bwMode="auto">
          <a:xfrm>
            <a:off x="609600" y="228600"/>
            <a:ext cx="7543800" cy="4495800"/>
          </a:xfrm>
          <a:prstGeom prst="rect">
            <a:avLst/>
          </a:prstGeom>
          <a:noFill/>
          <a:ln w="9525">
            <a:noFill/>
            <a:miter lim="800000"/>
            <a:headEnd/>
            <a:tailEnd/>
          </a:ln>
        </p:spPr>
      </p:pic>
      <p:sp>
        <p:nvSpPr>
          <p:cNvPr id="6" name="Text Placeholder 5"/>
          <p:cNvSpPr>
            <a:spLocks noGrp="1"/>
          </p:cNvSpPr>
          <p:nvPr>
            <p:ph type="body" sz="half" idx="2"/>
          </p:nvPr>
        </p:nvSpPr>
        <p:spPr>
          <a:xfrm>
            <a:off x="152400" y="5105400"/>
            <a:ext cx="8839200" cy="1600200"/>
          </a:xfrm>
        </p:spPr>
        <p:txBody>
          <a:bodyPr>
            <a:normAutofit/>
          </a:bodyPr>
          <a:lstStyle/>
          <a:p>
            <a:r>
              <a:rPr lang="en-US" dirty="0" smtClean="0"/>
              <a:t>To logon to the EPR go to the SARA home page at: </a:t>
            </a:r>
            <a:r>
              <a:rPr lang="en-US" dirty="0" smtClean="0">
                <a:hlinkClick r:id="rId3"/>
              </a:rPr>
              <a:t>http://studentaffairs.psu.edu/assessment/</a:t>
            </a:r>
            <a:endParaRPr lang="en-US" dirty="0" smtClean="0"/>
          </a:p>
          <a:p>
            <a:endParaRPr lang="en-US" dirty="0" smtClean="0"/>
          </a:p>
          <a:p>
            <a:r>
              <a:rPr lang="en-US" dirty="0" smtClean="0"/>
              <a:t>On the top banner, click on “EPR Logon”. You will then be prompted for your Penn State user ID an password. Once entered you will be taken to the EPR </a:t>
            </a:r>
            <a:r>
              <a:rPr lang="en-US" smtClean="0"/>
              <a:t>main page. </a:t>
            </a:r>
            <a:endParaRPr lang="en-US" dirty="0"/>
          </a:p>
        </p:txBody>
      </p:sp>
      <p:sp>
        <p:nvSpPr>
          <p:cNvPr id="8" name="Oval 7"/>
          <p:cNvSpPr/>
          <p:nvPr/>
        </p:nvSpPr>
        <p:spPr>
          <a:xfrm>
            <a:off x="6531592" y="873456"/>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Users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TotalTime>
  <Words>1587</Words>
  <Application>Microsoft Office PowerPoint</Application>
  <PresentationFormat>On-screen Show (4:3)</PresentationFormat>
  <Paragraphs>59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Penn State Educational Programming Record (EPR) Guide</vt:lpstr>
      <vt:lpstr>About the EPR</vt:lpstr>
      <vt:lpstr>Common misconceptions</vt:lpstr>
      <vt:lpstr>Why was the EPR developed?</vt:lpstr>
      <vt:lpstr>Whose job is it? Your unit decides.</vt:lpstr>
      <vt:lpstr>Warning…</vt:lpstr>
      <vt:lpstr>Logging Into the EPR</vt:lpstr>
      <vt:lpstr>PowerPoint Presentation</vt:lpstr>
      <vt:lpstr>Adding Users</vt:lpstr>
      <vt:lpstr>PowerPoint Presentation</vt:lpstr>
      <vt:lpstr>PowerPoint Presentation</vt:lpstr>
      <vt:lpstr>Adding Entries</vt:lpstr>
      <vt:lpstr>PowerPoint Presentation</vt:lpstr>
      <vt:lpstr>PowerPoint Presentation</vt:lpstr>
      <vt:lpstr>PowerPoint Presentation</vt:lpstr>
      <vt:lpstr>PowerPoint Presentation</vt:lpstr>
      <vt:lpstr>Editing Entries</vt:lpstr>
      <vt:lpstr>PowerPoint Presentation</vt:lpstr>
      <vt:lpstr>Adding Workshops</vt:lpstr>
      <vt:lpstr>PowerPoint Presentation</vt:lpstr>
      <vt:lpstr>PowerPoint Presentation</vt:lpstr>
      <vt:lpstr>Adding a Program Series</vt:lpstr>
      <vt:lpstr>PowerPoint Presentation</vt:lpstr>
      <vt:lpstr>Exporting Data</vt:lpstr>
      <vt:lpstr>PowerPoint Presentation</vt:lpstr>
      <vt:lpstr>Assistance</vt:lpstr>
    </vt:vector>
  </TitlesOfParts>
  <Company>The 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 State Educational Programming Record (EPR) Guide</dc:title>
  <dc:creator>raffetto23</dc:creator>
  <cp:lastModifiedBy>Adam Christensen</cp:lastModifiedBy>
  <cp:revision>171</cp:revision>
  <dcterms:created xsi:type="dcterms:W3CDTF">2013-09-25T15:09:53Z</dcterms:created>
  <dcterms:modified xsi:type="dcterms:W3CDTF">2014-05-13T20:54:32Z</dcterms:modified>
</cp:coreProperties>
</file>